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DF2B99C-CD0C-4A51-9083-F1158E8B87A5}" type="datetimeFigureOut">
              <a:rPr lang="en-US" smtClean="0"/>
              <a:t>3/15/2021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D1599F3-242E-4376-B7D4-C9DC2B7DC16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1599F3-242E-4376-B7D4-C9DC2B7DC1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1599F3-242E-4376-B7D4-C9DC2B7DC1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1599F3-242E-4376-B7D4-C9DC2B7DC169}"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D1599F3-242E-4376-B7D4-C9DC2B7DC16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1599F3-242E-4376-B7D4-C9DC2B7DC16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D1599F3-242E-4376-B7D4-C9DC2B7DC16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D1599F3-242E-4376-B7D4-C9DC2B7DC16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DF2B99C-CD0C-4A51-9083-F1158E8B87A5}" type="datetimeFigureOut">
              <a:rPr lang="en-US" smtClean="0"/>
              <a:t>3/15/2021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D1599F3-242E-4376-B7D4-C9DC2B7DC1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DF2B99C-CD0C-4A51-9083-F1158E8B87A5}" type="datetimeFigureOut">
              <a:rPr lang="en-US" smtClean="0"/>
              <a:t>3/15/2021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D1599F3-242E-4376-B7D4-C9DC2B7DC16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DF2B99C-CD0C-4A51-9083-F1158E8B87A5}" type="datetimeFigureOut">
              <a:rPr lang="en-US" smtClean="0"/>
              <a:t>3/15/2021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D1599F3-242E-4376-B7D4-C9DC2B7DC16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F2B99C-CD0C-4A51-9083-F1158E8B87A5}" type="datetimeFigureOut">
              <a:rPr lang="en-US" smtClean="0"/>
              <a:t>3/15/2021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D1599F3-242E-4376-B7D4-C9DC2B7DC16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yorklawcorp.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428737"/>
            <a:ext cx="7772400" cy="1285884"/>
          </a:xfrm>
        </p:spPr>
        <p:txBody>
          <a:bodyPr>
            <a:normAutofit/>
          </a:bodyPr>
          <a:lstStyle/>
          <a:p>
            <a:pPr algn="ctr"/>
            <a:r>
              <a:rPr lang="en-IN" sz="3000" dirty="0" smtClean="0">
                <a:solidFill>
                  <a:srgbClr val="00B0F0"/>
                </a:solidFill>
              </a:rPr>
              <a:t>Classic Signs and Injuries of Elder Abuse and Nursing Home Neglect </a:t>
            </a:r>
            <a:endParaRPr lang="en-US" sz="3000" dirty="0">
              <a:solidFill>
                <a:srgbClr val="00B0F0"/>
              </a:solidFill>
            </a:endParaRPr>
          </a:p>
        </p:txBody>
      </p:sp>
      <p:sp>
        <p:nvSpPr>
          <p:cNvPr id="3" name="Subtitle 2"/>
          <p:cNvSpPr>
            <a:spLocks noGrp="1"/>
          </p:cNvSpPr>
          <p:nvPr>
            <p:ph type="subTitle" idx="1"/>
          </p:nvPr>
        </p:nvSpPr>
        <p:spPr>
          <a:xfrm>
            <a:off x="685800" y="3071810"/>
            <a:ext cx="7772400" cy="1500199"/>
          </a:xfrm>
        </p:spPr>
        <p:txBody>
          <a:bodyPr>
            <a:normAutofit fontScale="25000" lnSpcReduction="20000"/>
          </a:bodyPr>
          <a:lstStyle/>
          <a:p>
            <a:pPr algn="just"/>
            <a:r>
              <a:rPr lang="en-US" sz="8000" dirty="0" smtClean="0">
                <a:latin typeface="Cambria" pitchFamily="18" charset="0"/>
                <a:ea typeface="Cambria" pitchFamily="18" charset="0"/>
              </a:rPr>
              <a:t>All too often, elders in nursing homes are experiencing some form of neglect or abuse.  Abuse of any kind is both morally reprehensible and illegal.  Both Federal and State laws were enacted to prevent elder abuse, neglect and exploitation.  There are six Classic Signs and Injuries of Elder Abuse and Nursing Home Neglect.</a:t>
            </a:r>
          </a:p>
          <a:p>
            <a:r>
              <a:rPr lang="en-US" dirty="0" smtClean="0"/>
              <a:t/>
            </a:r>
            <a:br>
              <a:rPr lang="en-US" dirty="0" smtClean="0"/>
            </a:br>
            <a:endParaRPr lang="en-US" dirty="0"/>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4348" y="2571744"/>
            <a:ext cx="7715304" cy="2643206"/>
          </a:xfrm>
        </p:spPr>
        <p:txBody>
          <a:bodyPr>
            <a:normAutofit/>
          </a:bodyPr>
          <a:lstStyle/>
          <a:p>
            <a:pPr algn="just">
              <a:buNone/>
            </a:pPr>
            <a:r>
              <a:rPr lang="en-US" sz="2000" dirty="0" smtClean="0">
                <a:latin typeface="Cambria" pitchFamily="18" charset="0"/>
                <a:ea typeface="Cambria" pitchFamily="18" charset="0"/>
              </a:rPr>
              <a:t>    Physical </a:t>
            </a:r>
            <a:r>
              <a:rPr lang="en-US" sz="2000" dirty="0" smtClean="0">
                <a:latin typeface="Cambria" pitchFamily="18" charset="0"/>
                <a:ea typeface="Cambria" pitchFamily="18" charset="0"/>
              </a:rPr>
              <a:t>abuse is the use of force against an elderly person that </a:t>
            </a:r>
            <a:r>
              <a:rPr lang="en-US" sz="2000" dirty="0" smtClean="0">
                <a:latin typeface="Cambria" pitchFamily="18" charset="0"/>
                <a:ea typeface="Cambria" pitchFamily="18" charset="0"/>
              </a:rPr>
              <a:t>results the </a:t>
            </a:r>
            <a:r>
              <a:rPr lang="en-US" sz="2000" dirty="0" smtClean="0">
                <a:latin typeface="Cambria" pitchFamily="18" charset="0"/>
                <a:ea typeface="Cambria" pitchFamily="18" charset="0"/>
              </a:rPr>
              <a:t>infliction of physical pain or impairment upon the elder.  Aside from common forms of physical abuse such as hitting or beating the patient, it can also include giving the patient too much medication or depriving the patient of essential and basic needs such as food.</a:t>
            </a:r>
            <a:endParaRPr lang="en-US" sz="2000" dirty="0">
              <a:latin typeface="Cambria" pitchFamily="18" charset="0"/>
              <a:ea typeface="Cambria" pitchFamily="18" charset="0"/>
            </a:endParaRPr>
          </a:p>
        </p:txBody>
      </p:sp>
      <p:sp>
        <p:nvSpPr>
          <p:cNvPr id="3" name="Title 2"/>
          <p:cNvSpPr>
            <a:spLocks noGrp="1"/>
          </p:cNvSpPr>
          <p:nvPr>
            <p:ph type="title"/>
          </p:nvPr>
        </p:nvSpPr>
        <p:spPr>
          <a:xfrm>
            <a:off x="714348" y="1214422"/>
            <a:ext cx="7972452" cy="1071570"/>
          </a:xfrm>
        </p:spPr>
        <p:txBody>
          <a:bodyPr>
            <a:normAutofit/>
          </a:bodyPr>
          <a:lstStyle/>
          <a:p>
            <a:pPr>
              <a:buFont typeface="Wingdings" pitchFamily="2" charset="2"/>
              <a:buChar char="Ø"/>
            </a:pPr>
            <a:r>
              <a:rPr lang="en-US" sz="4000" b="0" dirty="0" smtClean="0">
                <a:solidFill>
                  <a:srgbClr val="00B0F0"/>
                </a:solidFill>
                <a:latin typeface="Cambria" pitchFamily="18" charset="0"/>
                <a:ea typeface="Cambria" pitchFamily="18" charset="0"/>
              </a:rPr>
              <a:t>Physical Abuse</a:t>
            </a:r>
            <a:endParaRPr lang="en-US" sz="4000" dirty="0">
              <a:solidFill>
                <a:srgbClr val="00B0F0"/>
              </a:solidFill>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71679"/>
            <a:ext cx="8229600" cy="3857652"/>
          </a:xfrm>
        </p:spPr>
        <p:txBody>
          <a:bodyPr>
            <a:normAutofit fontScale="92500"/>
          </a:bodyPr>
          <a:lstStyle/>
          <a:p>
            <a:pPr algn="just">
              <a:buNone/>
            </a:pPr>
            <a:r>
              <a:rPr lang="en-US" dirty="0" smtClean="0"/>
              <a:t>  </a:t>
            </a:r>
            <a:r>
              <a:rPr lang="en-US" sz="2200" dirty="0" smtClean="0">
                <a:latin typeface="Cambria" pitchFamily="18" charset="0"/>
                <a:ea typeface="Cambria" pitchFamily="18" charset="0"/>
              </a:rPr>
              <a:t>Emotional </a:t>
            </a:r>
            <a:r>
              <a:rPr lang="en-US" sz="2200" dirty="0" smtClean="0">
                <a:latin typeface="Cambria" pitchFamily="18" charset="0"/>
                <a:ea typeface="Cambria" pitchFamily="18" charset="0"/>
              </a:rPr>
              <a:t>abuse can be achieved in two ways: Verbal or Nonverbal.  </a:t>
            </a:r>
            <a:endParaRPr lang="en-US" sz="2200" dirty="0" smtClean="0">
              <a:latin typeface="Cambria" pitchFamily="18" charset="0"/>
              <a:ea typeface="Cambria" pitchFamily="18" charset="0"/>
            </a:endParaRPr>
          </a:p>
          <a:p>
            <a:pPr algn="just">
              <a:buNone/>
            </a:pPr>
            <a:r>
              <a:rPr lang="en-US" sz="2200" dirty="0" smtClean="0">
                <a:latin typeface="Cambria" pitchFamily="18" charset="0"/>
                <a:ea typeface="Cambria" pitchFamily="18" charset="0"/>
              </a:rPr>
              <a:t> </a:t>
            </a:r>
            <a:r>
              <a:rPr lang="en-US" sz="2200" dirty="0" smtClean="0">
                <a:latin typeface="Cambria" pitchFamily="18" charset="0"/>
                <a:ea typeface="Cambria" pitchFamily="18" charset="0"/>
              </a:rPr>
              <a:t>   </a:t>
            </a:r>
          </a:p>
          <a:p>
            <a:pPr algn="just">
              <a:buFont typeface="Wingdings" pitchFamily="2" charset="2"/>
              <a:buChar char="ü"/>
            </a:pPr>
            <a:r>
              <a:rPr lang="en-US" sz="2200" dirty="0" smtClean="0">
                <a:latin typeface="Cambria" pitchFamily="18" charset="0"/>
                <a:ea typeface="Cambria" pitchFamily="18" charset="0"/>
              </a:rPr>
              <a:t>Verbal </a:t>
            </a:r>
            <a:r>
              <a:rPr lang="en-US" sz="2200" dirty="0" smtClean="0">
                <a:latin typeface="Cambria" pitchFamily="18" charset="0"/>
                <a:ea typeface="Cambria" pitchFamily="18" charset="0"/>
              </a:rPr>
              <a:t>emotional abuse is when the caregiver speaks to an elderly in a demoralizing manner which causes the elder emotional distress.  It can include words of intimidation, threats, or subjecting the elder to humiliation.  </a:t>
            </a:r>
            <a:endParaRPr lang="en-US" sz="2200" dirty="0" smtClean="0">
              <a:latin typeface="Cambria" pitchFamily="18" charset="0"/>
              <a:ea typeface="Cambria" pitchFamily="18" charset="0"/>
            </a:endParaRPr>
          </a:p>
          <a:p>
            <a:pPr algn="just">
              <a:buFont typeface="Wingdings" pitchFamily="2" charset="2"/>
              <a:buChar char="ü"/>
            </a:pPr>
            <a:r>
              <a:rPr lang="en-US" sz="2200" dirty="0" smtClean="0">
                <a:latin typeface="Cambria" pitchFamily="18" charset="0"/>
                <a:ea typeface="Cambria" pitchFamily="18" charset="0"/>
              </a:rPr>
              <a:t>Nonverbal </a:t>
            </a:r>
            <a:r>
              <a:rPr lang="en-US" sz="2200" dirty="0" smtClean="0">
                <a:latin typeface="Cambria" pitchFamily="18" charset="0"/>
                <a:ea typeface="Cambria" pitchFamily="18" charset="0"/>
              </a:rPr>
              <a:t>emotional abuse is when the caregiver treats the elder so poorly that it causes him or her severe emotional distress.  It need not be coupled with verbal threats.  Basic examples include ignoring the older individual, terrorizing her, or isolating her.</a:t>
            </a:r>
            <a:endParaRPr lang="en-US" sz="2200" dirty="0">
              <a:latin typeface="Cambria" pitchFamily="18" charset="0"/>
              <a:ea typeface="Cambria" pitchFamily="18" charset="0"/>
            </a:endParaRPr>
          </a:p>
        </p:txBody>
      </p:sp>
      <p:sp>
        <p:nvSpPr>
          <p:cNvPr id="3" name="Title 2"/>
          <p:cNvSpPr>
            <a:spLocks noGrp="1"/>
          </p:cNvSpPr>
          <p:nvPr>
            <p:ph type="title"/>
          </p:nvPr>
        </p:nvSpPr>
        <p:spPr>
          <a:xfrm>
            <a:off x="457200" y="1000108"/>
            <a:ext cx="8229600" cy="1285884"/>
          </a:xfrm>
        </p:spPr>
        <p:txBody>
          <a:bodyPr>
            <a:normAutofit/>
          </a:bodyPr>
          <a:lstStyle/>
          <a:p>
            <a:pPr>
              <a:buFont typeface="Wingdings" pitchFamily="2" charset="2"/>
              <a:buChar char="Ø"/>
            </a:pPr>
            <a:r>
              <a:rPr lang="en-US" sz="4000" b="0" dirty="0" smtClean="0">
                <a:solidFill>
                  <a:srgbClr val="00B0F0"/>
                </a:solidFill>
              </a:rPr>
              <a:t>Emotional Abuse</a:t>
            </a:r>
            <a:endParaRPr lang="en-US" sz="4000" dirty="0">
              <a:solidFill>
                <a:srgbClr val="00B0F0"/>
              </a:solidFill>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500306"/>
            <a:ext cx="8229600" cy="2500330"/>
          </a:xfrm>
        </p:spPr>
        <p:txBody>
          <a:bodyPr>
            <a:normAutofit/>
          </a:bodyPr>
          <a:lstStyle/>
          <a:p>
            <a:pPr algn="just">
              <a:buNone/>
            </a:pPr>
            <a:r>
              <a:rPr lang="en-US" sz="2500" dirty="0" smtClean="0">
                <a:latin typeface="Cambria" pitchFamily="18" charset="0"/>
                <a:ea typeface="Cambria" pitchFamily="18" charset="0"/>
              </a:rPr>
              <a:t>    Sexual abuse is nonconsensual contact of any kind with an elder, including, but not limited to, showing the elder pornographic images, forcing the elder to perform sexual acts, rape, forcing the elder to undress, etc.</a:t>
            </a:r>
            <a:endParaRPr lang="en-US" sz="2500" dirty="0">
              <a:latin typeface="Cambria" pitchFamily="18" charset="0"/>
              <a:ea typeface="Cambria" pitchFamily="18" charset="0"/>
            </a:endParaRPr>
          </a:p>
        </p:txBody>
      </p:sp>
      <p:sp>
        <p:nvSpPr>
          <p:cNvPr id="3" name="Title 2"/>
          <p:cNvSpPr>
            <a:spLocks noGrp="1"/>
          </p:cNvSpPr>
          <p:nvPr>
            <p:ph type="title"/>
          </p:nvPr>
        </p:nvSpPr>
        <p:spPr>
          <a:xfrm>
            <a:off x="500034" y="1000108"/>
            <a:ext cx="8229600" cy="1285884"/>
          </a:xfrm>
        </p:spPr>
        <p:txBody>
          <a:bodyPr>
            <a:normAutofit/>
          </a:bodyPr>
          <a:lstStyle/>
          <a:p>
            <a:pPr>
              <a:buFont typeface="Wingdings" pitchFamily="2" charset="2"/>
              <a:buChar char="Ø"/>
            </a:pPr>
            <a:r>
              <a:rPr lang="en-US" sz="4000" b="0" dirty="0" smtClean="0">
                <a:solidFill>
                  <a:srgbClr val="00B0F0"/>
                </a:solidFill>
              </a:rPr>
              <a:t>Sexual abuse</a:t>
            </a:r>
            <a:endParaRPr lang="en-US" sz="4000" dirty="0">
              <a:solidFill>
                <a:srgbClr val="00B0F0"/>
              </a:solidFill>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71810"/>
            <a:ext cx="8229600" cy="1714512"/>
          </a:xfrm>
        </p:spPr>
        <p:txBody>
          <a:bodyPr>
            <a:normAutofit fontScale="92500" lnSpcReduction="10000"/>
          </a:bodyPr>
          <a:lstStyle/>
          <a:p>
            <a:pPr algn="just">
              <a:buNone/>
            </a:pPr>
            <a:r>
              <a:rPr lang="en-US" sz="2500" dirty="0" smtClean="0">
                <a:latin typeface="Cambria" pitchFamily="18" charset="0"/>
                <a:ea typeface="Cambria" pitchFamily="18" charset="0"/>
              </a:rPr>
              <a:t>   In </a:t>
            </a:r>
            <a:r>
              <a:rPr lang="en-US" sz="2500" dirty="0" smtClean="0">
                <a:latin typeface="Cambria" pitchFamily="18" charset="0"/>
                <a:ea typeface="Cambria" pitchFamily="18" charset="0"/>
              </a:rPr>
              <a:t>general, elder neglect is when the caregiver fails to fulfill her obligation to care for the elder.  Neglect usually includes failing to provide the elder basic life necessities or services, such as food, shelter, healthcare, nursing services or protection.</a:t>
            </a:r>
            <a:endParaRPr lang="en-US" sz="2500" dirty="0">
              <a:latin typeface="Cambria" pitchFamily="18" charset="0"/>
              <a:ea typeface="Cambria" pitchFamily="18" charset="0"/>
            </a:endParaRPr>
          </a:p>
        </p:txBody>
      </p:sp>
      <p:sp>
        <p:nvSpPr>
          <p:cNvPr id="3" name="Title 2"/>
          <p:cNvSpPr>
            <a:spLocks noGrp="1"/>
          </p:cNvSpPr>
          <p:nvPr>
            <p:ph type="title"/>
          </p:nvPr>
        </p:nvSpPr>
        <p:spPr>
          <a:xfrm>
            <a:off x="714348" y="1428736"/>
            <a:ext cx="8015286" cy="1214446"/>
          </a:xfrm>
        </p:spPr>
        <p:txBody>
          <a:bodyPr>
            <a:noAutofit/>
          </a:bodyPr>
          <a:lstStyle/>
          <a:p>
            <a:pPr>
              <a:buFont typeface="Wingdings" pitchFamily="2" charset="2"/>
              <a:buChar char="Ø"/>
            </a:pPr>
            <a:r>
              <a:rPr lang="en-US" sz="4000" b="0" dirty="0" smtClean="0">
                <a:solidFill>
                  <a:srgbClr val="00B0F0"/>
                </a:solidFill>
              </a:rPr>
              <a:t>Neglect/Abandonment of Caregivers</a:t>
            </a:r>
            <a:endParaRPr lang="en-US" sz="4000" dirty="0">
              <a:solidFill>
                <a:srgbClr val="00B0F0"/>
              </a:solidFill>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2285992"/>
            <a:ext cx="8401080" cy="3429025"/>
          </a:xfrm>
        </p:spPr>
        <p:txBody>
          <a:bodyPr>
            <a:normAutofit/>
          </a:bodyPr>
          <a:lstStyle/>
          <a:p>
            <a:pPr algn="just">
              <a:buNone/>
            </a:pPr>
            <a:r>
              <a:rPr lang="en-US" dirty="0" smtClean="0"/>
              <a:t>  </a:t>
            </a:r>
            <a:r>
              <a:rPr lang="en-US" sz="2500" dirty="0" smtClean="0">
                <a:latin typeface="Cambria" pitchFamily="18" charset="0"/>
                <a:ea typeface="Cambria" pitchFamily="18" charset="0"/>
              </a:rPr>
              <a:t>Financial or exploitative abuse is the illegal taking of the elderly person’s funds or property.  This typically occurs when a relative, friend, or caregiver gains the elder’s trust for the purpose of having the elder transfer his or her savings to the relative, friend, or caregiver.  All too often, however, the person who is entrusted exploits this trust by using the elder’s money for personal use and depleting the elder of her financial resources.</a:t>
            </a:r>
            <a:endParaRPr lang="en-US" sz="2500" dirty="0">
              <a:latin typeface="Cambria" pitchFamily="18" charset="0"/>
              <a:ea typeface="Cambria" pitchFamily="18" charset="0"/>
            </a:endParaRPr>
          </a:p>
        </p:txBody>
      </p:sp>
      <p:sp>
        <p:nvSpPr>
          <p:cNvPr id="3" name="Title 2"/>
          <p:cNvSpPr>
            <a:spLocks noGrp="1"/>
          </p:cNvSpPr>
          <p:nvPr>
            <p:ph type="title"/>
          </p:nvPr>
        </p:nvSpPr>
        <p:spPr>
          <a:xfrm>
            <a:off x="500034" y="1000108"/>
            <a:ext cx="8229600" cy="1285884"/>
          </a:xfrm>
        </p:spPr>
        <p:txBody>
          <a:bodyPr>
            <a:noAutofit/>
          </a:bodyPr>
          <a:lstStyle/>
          <a:p>
            <a:pPr>
              <a:buFont typeface="Wingdings" pitchFamily="2" charset="2"/>
              <a:buChar char="Ø"/>
            </a:pPr>
            <a:r>
              <a:rPr lang="en-US" sz="4000" b="0" dirty="0" smtClean="0">
                <a:solidFill>
                  <a:srgbClr val="00B0F0"/>
                </a:solidFill>
              </a:rPr>
              <a:t>Financial or Exploitative </a:t>
            </a:r>
            <a:r>
              <a:rPr lang="en-US" sz="4000" b="0" dirty="0" smtClean="0">
                <a:solidFill>
                  <a:srgbClr val="00B0F0"/>
                </a:solidFill>
              </a:rPr>
              <a:t>Abuse</a:t>
            </a:r>
            <a:endParaRPr lang="en-US" sz="4000" dirty="0">
              <a:solidFill>
                <a:srgbClr val="00B0F0"/>
              </a:solidFill>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57496"/>
            <a:ext cx="8229600" cy="1714511"/>
          </a:xfrm>
        </p:spPr>
        <p:txBody>
          <a:bodyPr>
            <a:normAutofit/>
          </a:bodyPr>
          <a:lstStyle/>
          <a:p>
            <a:pPr>
              <a:buNone/>
            </a:pPr>
            <a:r>
              <a:rPr lang="en-US" sz="2500" dirty="0" smtClean="0">
                <a:latin typeface="Cambria" pitchFamily="18" charset="0"/>
                <a:ea typeface="Cambria" pitchFamily="18" charset="0"/>
              </a:rPr>
              <a:t>   Professional </a:t>
            </a:r>
            <a:r>
              <a:rPr lang="en-US" sz="2500" dirty="0" smtClean="0">
                <a:latin typeface="Cambria" pitchFamily="18" charset="0"/>
                <a:ea typeface="Cambria" pitchFamily="18" charset="0"/>
              </a:rPr>
              <a:t>care providers can commit healthcare fraud by not providing proper healthcare but charging for it, overcharging or double billing the patient, or over or under medicating the patient.</a:t>
            </a:r>
            <a:endParaRPr lang="en-US" sz="2500" dirty="0">
              <a:latin typeface="Cambria" pitchFamily="18" charset="0"/>
              <a:ea typeface="Cambria" pitchFamily="18" charset="0"/>
            </a:endParaRPr>
          </a:p>
        </p:txBody>
      </p:sp>
      <p:sp>
        <p:nvSpPr>
          <p:cNvPr id="3" name="Title 2"/>
          <p:cNvSpPr>
            <a:spLocks noGrp="1"/>
          </p:cNvSpPr>
          <p:nvPr>
            <p:ph type="title"/>
          </p:nvPr>
        </p:nvSpPr>
        <p:spPr>
          <a:xfrm>
            <a:off x="500034" y="1357298"/>
            <a:ext cx="8229600" cy="1000132"/>
          </a:xfrm>
        </p:spPr>
        <p:txBody>
          <a:bodyPr/>
          <a:lstStyle/>
          <a:p>
            <a:pPr>
              <a:buFont typeface="Wingdings" pitchFamily="2" charset="2"/>
              <a:buChar char="Ø"/>
            </a:pPr>
            <a:r>
              <a:rPr lang="en-US" b="0" dirty="0" smtClean="0">
                <a:solidFill>
                  <a:srgbClr val="00B0F0"/>
                </a:solidFill>
              </a:rPr>
              <a:t>Healthcare Fraud and Abuse</a:t>
            </a:r>
            <a:endParaRPr lang="en-US" dirty="0">
              <a:solidFill>
                <a:srgbClr val="00B0F0"/>
              </a:solidFill>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1071546"/>
            <a:ext cx="8229600" cy="857256"/>
          </a:xfrm>
        </p:spPr>
        <p:txBody>
          <a:bodyPr>
            <a:normAutofit/>
          </a:bodyPr>
          <a:lstStyle/>
          <a:p>
            <a:r>
              <a:rPr lang="en-IN" sz="4000" dirty="0" smtClean="0">
                <a:solidFill>
                  <a:srgbClr val="00B0F0"/>
                </a:solidFill>
                <a:latin typeface="Cambria" pitchFamily="18" charset="0"/>
                <a:ea typeface="Cambria" pitchFamily="18" charset="0"/>
              </a:rPr>
              <a:t>Contact us </a:t>
            </a:r>
            <a:endParaRPr lang="en-US" sz="4000" dirty="0">
              <a:solidFill>
                <a:srgbClr val="00B0F0"/>
              </a:solidFill>
              <a:latin typeface="Cambria" pitchFamily="18" charset="0"/>
              <a:ea typeface="Cambria" pitchFamily="18" charset="0"/>
            </a:endParaRPr>
          </a:p>
        </p:txBody>
      </p:sp>
      <p:pic>
        <p:nvPicPr>
          <p:cNvPr id="4" name="Picture 2" descr="C:\Users\admin\Desktop\seo data\yorklawcorp.com\images\logo image.png"/>
          <p:cNvPicPr>
            <a:picLocks noChangeAspect="1" noChangeArrowheads="1"/>
          </p:cNvPicPr>
          <p:nvPr/>
        </p:nvPicPr>
        <p:blipFill>
          <a:blip r:embed="rId2"/>
          <a:srcRect/>
          <a:stretch>
            <a:fillRect/>
          </a:stretch>
        </p:blipFill>
        <p:spPr bwMode="auto">
          <a:xfrm>
            <a:off x="5915057" y="71414"/>
            <a:ext cx="3228975" cy="876300"/>
          </a:xfrm>
          <a:prstGeom prst="rect">
            <a:avLst/>
          </a:prstGeom>
          <a:noFill/>
        </p:spPr>
      </p:pic>
      <p:pic>
        <p:nvPicPr>
          <p:cNvPr id="5" name="Picture 2" descr="C:\Users\admin\Desktop\seo data\barnummech.com\images\contact us.png"/>
          <p:cNvPicPr>
            <a:picLocks noGrp="1" noChangeAspect="1" noChangeArrowheads="1"/>
          </p:cNvPicPr>
          <p:nvPr>
            <p:ph idx="1"/>
          </p:nvPr>
        </p:nvPicPr>
        <p:blipFill>
          <a:blip r:embed="rId3">
            <a:extLst>
              <a:ext uri="{28A0092B-C50C-407E-A947-70E740481C1C}">
                <a14:useLocalDpi xmlns="" xmlns:a14="http://schemas.microsoft.com/office/drawing/2010/main" val="0"/>
              </a:ext>
            </a:extLst>
          </a:blip>
          <a:srcRect/>
          <a:stretch>
            <a:fillRect/>
          </a:stretch>
        </p:blipFill>
        <p:spPr bwMode="auto">
          <a:xfrm>
            <a:off x="0" y="2214579"/>
            <a:ext cx="9144000" cy="4714883"/>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1285852" y="2643182"/>
            <a:ext cx="7858148" cy="400110"/>
          </a:xfrm>
          <a:prstGeom prst="rect">
            <a:avLst/>
          </a:prstGeom>
          <a:noFill/>
        </p:spPr>
        <p:txBody>
          <a:bodyPr wrap="square" rtlCol="0">
            <a:spAutoFit/>
          </a:bodyPr>
          <a:lstStyle/>
          <a:p>
            <a:r>
              <a:rPr lang="en-IN" sz="2000" b="1" dirty="0" smtClean="0"/>
              <a:t>For more information visit here: </a:t>
            </a:r>
            <a:r>
              <a:rPr lang="en-IN" b="1" dirty="0" smtClean="0">
                <a:hlinkClick r:id="rId4"/>
              </a:rPr>
              <a:t>https://www.yorklawcorp.com/</a:t>
            </a:r>
            <a:endParaRPr lang="en-US" b="1" dirty="0"/>
          </a:p>
        </p:txBody>
      </p:sp>
      <p:sp>
        <p:nvSpPr>
          <p:cNvPr id="7" name="TextBox 6"/>
          <p:cNvSpPr txBox="1"/>
          <p:nvPr/>
        </p:nvSpPr>
        <p:spPr>
          <a:xfrm>
            <a:off x="2500298" y="3143248"/>
            <a:ext cx="5357850" cy="677108"/>
          </a:xfrm>
          <a:prstGeom prst="rect">
            <a:avLst/>
          </a:prstGeom>
          <a:noFill/>
        </p:spPr>
        <p:txBody>
          <a:bodyPr wrap="square" rtlCol="0">
            <a:spAutoFit/>
          </a:bodyPr>
          <a:lstStyle/>
          <a:p>
            <a:r>
              <a:rPr lang="en-IN" sz="2000" b="1" dirty="0" smtClean="0"/>
              <a:t>Contact No. </a:t>
            </a:r>
            <a:r>
              <a:rPr lang="en-IN" sz="2000" b="1" dirty="0" smtClean="0">
                <a:latin typeface="Cambria" pitchFamily="18" charset="0"/>
                <a:ea typeface="Cambria" pitchFamily="18" charset="0"/>
              </a:rPr>
              <a:t>800-939-1832</a:t>
            </a:r>
            <a:endParaRPr lang="en-US" sz="2000" b="1" dirty="0" smtClean="0">
              <a:latin typeface="Cambria" pitchFamily="18" charset="0"/>
              <a:ea typeface="Cambria" pitchFamily="18" charset="0"/>
            </a:endParaRPr>
          </a:p>
          <a:p>
            <a:endParaRPr lang="en-US" dirty="0"/>
          </a:p>
        </p:txBody>
      </p:sp>
      <p:sp>
        <p:nvSpPr>
          <p:cNvPr id="8" name="TextBox 7"/>
          <p:cNvSpPr txBox="1"/>
          <p:nvPr/>
        </p:nvSpPr>
        <p:spPr>
          <a:xfrm>
            <a:off x="2143108" y="3643314"/>
            <a:ext cx="4500594" cy="400110"/>
          </a:xfrm>
          <a:prstGeom prst="rect">
            <a:avLst/>
          </a:prstGeom>
          <a:noFill/>
        </p:spPr>
        <p:txBody>
          <a:bodyPr wrap="square" rtlCol="0">
            <a:spAutoFit/>
          </a:bodyPr>
          <a:lstStyle/>
          <a:p>
            <a:r>
              <a:rPr lang="en-IN" sz="2000" b="1" dirty="0" smtClean="0"/>
              <a:t>Email Id: </a:t>
            </a:r>
            <a:r>
              <a:rPr lang="en-IN" sz="2000" b="1" dirty="0" smtClean="0">
                <a:latin typeface="Cambria" pitchFamily="18" charset="0"/>
                <a:ea typeface="Cambria" pitchFamily="18" charset="0"/>
              </a:rPr>
              <a:t>: info@yorklawcorp.com</a:t>
            </a:r>
            <a:endParaRPr lang="en-US" sz="20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TotalTime>
  <Words>220</Words>
  <Application>Microsoft Office PowerPoint</Application>
  <PresentationFormat>On-screen Show (4:3)</PresentationFormat>
  <Paragraphs>22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Classic Signs and Injuries of Elder Abuse and Nursing Home Neglect </vt:lpstr>
      <vt:lpstr>Physical Abuse</vt:lpstr>
      <vt:lpstr>Emotional Abuse</vt:lpstr>
      <vt:lpstr>Sexual abuse</vt:lpstr>
      <vt:lpstr>Neglect/Abandonment of Caregivers</vt:lpstr>
      <vt:lpstr>Financial or Exploitative Abuse</vt:lpstr>
      <vt:lpstr>Healthcare Fraud and Abuse</vt:lpstr>
      <vt:lpstr>Contact 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 Signs and Injuries of Elder Abuse and Nursing Home Neglect</dc:title>
  <dc:creator>admin</dc:creator>
  <cp:lastModifiedBy>admin</cp:lastModifiedBy>
  <cp:revision>3</cp:revision>
  <dcterms:created xsi:type="dcterms:W3CDTF">2021-03-15T08:50:15Z</dcterms:created>
  <dcterms:modified xsi:type="dcterms:W3CDTF">2021-03-15T09:13:27Z</dcterms:modified>
</cp:coreProperties>
</file>